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78" r:id="rId4"/>
    <p:sldId id="258" r:id="rId5"/>
    <p:sldId id="259" r:id="rId6"/>
    <p:sldId id="264" r:id="rId7"/>
    <p:sldId id="265" r:id="rId8"/>
    <p:sldId id="261" r:id="rId9"/>
    <p:sldId id="273" r:id="rId10"/>
    <p:sldId id="286" r:id="rId11"/>
    <p:sldId id="279" r:id="rId12"/>
    <p:sldId id="280" r:id="rId13"/>
    <p:sldId id="281" r:id="rId14"/>
    <p:sldId id="282" r:id="rId15"/>
    <p:sldId id="283" r:id="rId16"/>
    <p:sldId id="285" r:id="rId17"/>
    <p:sldId id="271" r:id="rId1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108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0E656B19-0908-4792-93A3-041983145096}" type="datetimeFigureOut">
              <a:rPr lang="uk-UA" smtClean="0"/>
              <a:t>08.10.2018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C620D5A8-4F29-4409-9476-AF2278537881}" type="slidenum">
              <a:rPr lang="uk-UA" smtClean="0"/>
              <a:t>‹#›</a:t>
            </a:fld>
            <a:endParaRPr lang="uk-UA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6831"/>
            <a:ext cx="9144000" cy="494116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40894" y="548680"/>
            <a:ext cx="5262210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b="1" dirty="0">
                <a:solidFill>
                  <a:schemeClr val="bg1"/>
                </a:solidFill>
              </a:rPr>
              <a:t>СЕЗОННАЯ </a:t>
            </a:r>
            <a:r>
              <a:rPr lang="uk-UA" sz="3600" b="1" dirty="0" smtClean="0">
                <a:solidFill>
                  <a:schemeClr val="bg1"/>
                </a:solidFill>
              </a:rPr>
              <a:t>РАБОТА</a:t>
            </a:r>
            <a:r>
              <a:rPr lang="en-US" sz="3600" b="1" dirty="0" smtClean="0">
                <a:solidFill>
                  <a:schemeClr val="bg1"/>
                </a:solidFill>
              </a:rPr>
              <a:t> </a:t>
            </a:r>
            <a:endParaRPr lang="ru-RU" sz="36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В </a:t>
            </a:r>
            <a:r>
              <a:rPr lang="uk-UA" sz="3600" b="1" dirty="0">
                <a:solidFill>
                  <a:schemeClr val="bg1"/>
                </a:solidFill>
              </a:rPr>
              <a:t>ОТЕЛЯХ БОЛГАРИИ</a:t>
            </a:r>
            <a:endParaRPr lang="uk-UA" sz="3600" dirty="0" smtClean="0">
              <a:solidFill>
                <a:schemeClr val="bg1"/>
              </a:solidFill>
              <a:effectLst/>
            </a:endParaRPr>
          </a:p>
          <a:p>
            <a:endParaRPr lang="uk-UA" sz="2000" dirty="0"/>
          </a:p>
        </p:txBody>
      </p:sp>
      <p:pic>
        <p:nvPicPr>
          <p:cNvPr id="3076" name="Picture 4" descr="C:\Users\manager2\AppData\Roaming\Skype\almariss_visa\media_messaging\media_cache_v3\^8FD958F5E4C6E6E329BBEEBC7A76C9BABF18837B3FD7D67F28^pimgpsh_thumbnail_win_dist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8"/>
            <a:ext cx="1835696" cy="129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46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620688"/>
            <a:ext cx="8136904" cy="59046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5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Получить уникальный опыт работы за рубежом – мечта многих молодых людей. </a:t>
            </a:r>
            <a:endParaRPr lang="ru-RU" sz="3500" b="1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en-US" sz="2800" i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ru-RU" sz="2800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0" indent="457200">
              <a:buNone/>
            </a:pPr>
            <a:r>
              <a:rPr lang="ru-RU" sz="2800" b="1" i="1" dirty="0"/>
              <a:t>Мы </a:t>
            </a:r>
            <a:r>
              <a:rPr lang="ru-RU" sz="2800" b="1" i="1" dirty="0" smtClean="0"/>
              <a:t>предлагаем:</a:t>
            </a:r>
          </a:p>
          <a:p>
            <a:pPr marL="0" indent="457200">
              <a:buNone/>
            </a:pPr>
            <a:endParaRPr lang="ru-RU" sz="2800" b="1" i="1" dirty="0" smtClean="0"/>
          </a:p>
          <a:p>
            <a:r>
              <a:rPr lang="ru-RU" sz="2800" b="1" i="1" dirty="0" smtClean="0"/>
              <a:t>Проверить </a:t>
            </a:r>
            <a:r>
              <a:rPr lang="ru-RU" sz="2800" b="1" i="1" dirty="0"/>
              <a:t>свои навыки и знания, участвуя в программе стажировок </a:t>
            </a:r>
            <a:r>
              <a:rPr lang="ru-RU" sz="2800" b="1" i="1" dirty="0" smtClean="0"/>
              <a:t>в </a:t>
            </a:r>
            <a:r>
              <a:rPr lang="ru-RU" sz="2800" b="1" i="1" dirty="0"/>
              <a:t>отелях такой близкой и знакомой всем Болгарии</a:t>
            </a:r>
            <a:r>
              <a:rPr lang="ru-RU" sz="2800" b="1" i="1" dirty="0" smtClean="0"/>
              <a:t>.</a:t>
            </a:r>
            <a:endParaRPr lang="en-US" sz="2800" b="1" i="1" dirty="0" smtClean="0"/>
          </a:p>
          <a:p>
            <a:pPr marL="0" indent="0">
              <a:buNone/>
            </a:pPr>
            <a:endParaRPr lang="en-US" sz="2800" b="1" i="1" dirty="0" smtClean="0"/>
          </a:p>
          <a:p>
            <a:r>
              <a:rPr lang="ru-RU" sz="2800" b="1" i="1" dirty="0"/>
              <a:t>Получить сертификат международного образца по окончанию программы.</a:t>
            </a:r>
            <a:endParaRPr lang="ru-RU" sz="2800" dirty="0"/>
          </a:p>
          <a:p>
            <a:endParaRPr lang="en-US" sz="2800" b="1" i="1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9870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33776" y="-892264"/>
            <a:ext cx="6276447" cy="88703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09329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/>
              <a:t>  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3407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556792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sz="3100" b="1" dirty="0"/>
              <a:t>Программа трудоустройства </a:t>
            </a:r>
            <a:br>
              <a:rPr lang="ru-RU" sz="3100" b="1" dirty="0"/>
            </a:br>
            <a:r>
              <a:rPr lang="ru-RU" sz="3100" b="1" dirty="0"/>
              <a:t>на сезонную работу в Республике Болгария</a:t>
            </a:r>
            <a:r>
              <a:rPr lang="ru-RU" b="1" dirty="0"/>
              <a:t/>
            </a:r>
            <a:br>
              <a:rPr lang="ru-RU" b="1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2564904"/>
            <a:ext cx="7543800" cy="3886200"/>
          </a:xfrm>
        </p:spPr>
        <p:txBody>
          <a:bodyPr/>
          <a:lstStyle/>
          <a:p>
            <a:r>
              <a:rPr lang="ru-RU" sz="2800" i="1" dirty="0" smtClean="0"/>
              <a:t>Практическая </a:t>
            </a:r>
            <a:r>
              <a:rPr lang="ru-RU" sz="2800" i="1" dirty="0"/>
              <a:t>стажировка по специальности «Туризм» и «Гостиничный бизнес»</a:t>
            </a:r>
            <a:endParaRPr lang="ru-RU" sz="2800" dirty="0"/>
          </a:p>
          <a:p>
            <a:r>
              <a:rPr lang="ru-RU" sz="2800" i="1" dirty="0"/>
              <a:t> Дополнительный доход на период каникул </a:t>
            </a:r>
            <a:r>
              <a:rPr lang="ru-RU" sz="2800" i="1" dirty="0" smtClean="0"/>
              <a:t>для </a:t>
            </a:r>
            <a:r>
              <a:rPr lang="ru-RU" sz="2800" i="1" dirty="0"/>
              <a:t>студентов и выпускников </a:t>
            </a:r>
            <a:endParaRPr lang="ru-RU" sz="2800" i="1" dirty="0" smtClean="0"/>
          </a:p>
          <a:p>
            <a:r>
              <a:rPr lang="ru-RU" sz="2800" i="1" dirty="0"/>
              <a:t> Профессиональный опыт для дипломированных специалистов в сфере туризма и гостиничного бизнеса</a:t>
            </a:r>
            <a:r>
              <a:rPr lang="ru-RU" sz="2800" i="1" dirty="0" smtClean="0"/>
              <a:t>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3713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6781800" cy="1600200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Преимущества программы:</a:t>
            </a:r>
            <a:endParaRPr lang="uk-UA" sz="4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060848"/>
            <a:ext cx="8640960" cy="1512168"/>
          </a:xfrm>
        </p:spPr>
        <p:txBody>
          <a:bodyPr>
            <a:normAutofit/>
          </a:bodyPr>
          <a:lstStyle/>
          <a:p>
            <a:pPr marL="320040" lvl="1" indent="0">
              <a:buClr>
                <a:srgbClr val="AD0101"/>
              </a:buClr>
              <a:buNone/>
            </a:pPr>
            <a:r>
              <a:rPr lang="ru-RU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1. </a:t>
            </a:r>
            <a:r>
              <a:rPr lang="ru-RU" sz="2600" b="1" dirty="0" smtClean="0">
                <a:solidFill>
                  <a:srgbClr val="303030"/>
                </a:solidFill>
              </a:rPr>
              <a:t>Официальное </a:t>
            </a:r>
            <a:r>
              <a:rPr lang="ru-RU" sz="2600" b="1" dirty="0">
                <a:solidFill>
                  <a:srgbClr val="303030"/>
                </a:solidFill>
              </a:rPr>
              <a:t>трудоустройство</a:t>
            </a:r>
            <a:r>
              <a:rPr lang="ru-RU" sz="2600" dirty="0">
                <a:solidFill>
                  <a:srgbClr val="303030"/>
                </a:solidFill>
              </a:rPr>
              <a:t> – разрешение на работу от </a:t>
            </a:r>
            <a:r>
              <a:rPr lang="ru-RU" sz="2600" dirty="0" err="1">
                <a:solidFill>
                  <a:srgbClr val="303030"/>
                </a:solidFill>
              </a:rPr>
              <a:t>Агенции</a:t>
            </a:r>
            <a:r>
              <a:rPr lang="ru-RU" sz="2600" dirty="0">
                <a:solidFill>
                  <a:srgbClr val="303030"/>
                </a:solidFill>
              </a:rPr>
              <a:t> по занятости в </a:t>
            </a:r>
            <a:r>
              <a:rPr lang="ru-RU" sz="2600" dirty="0" err="1">
                <a:solidFill>
                  <a:srgbClr val="303030"/>
                </a:solidFill>
              </a:rPr>
              <a:t>РБолгарии</a:t>
            </a:r>
            <a:endParaRPr lang="ru-RU" sz="2600" dirty="0">
              <a:solidFill>
                <a:srgbClr val="303030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233175"/>
            <a:ext cx="5904656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55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685800"/>
            <a:ext cx="6758136" cy="2815208"/>
          </a:xfrm>
        </p:spPr>
        <p:txBody>
          <a:bodyPr/>
          <a:lstStyle/>
          <a:p>
            <a:pPr marL="0" lvl="0" indent="0">
              <a:buClr>
                <a:srgbClr val="AD0101"/>
              </a:buClr>
              <a:buNone/>
            </a:pP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2. </a:t>
            </a:r>
            <a:r>
              <a:rPr lang="ru-RU" b="1" dirty="0" smtClean="0">
                <a:solidFill>
                  <a:srgbClr val="303030"/>
                </a:solidFill>
              </a:rPr>
              <a:t>Возможность </a:t>
            </a:r>
            <a:r>
              <a:rPr lang="ru-RU" b="1" dirty="0">
                <a:solidFill>
                  <a:srgbClr val="303030"/>
                </a:solidFill>
              </a:rPr>
              <a:t>стабильного заработка: </a:t>
            </a:r>
            <a:r>
              <a:rPr lang="ru-RU" dirty="0" smtClean="0">
                <a:solidFill>
                  <a:srgbClr val="303030"/>
                </a:solidFill>
              </a:rPr>
              <a:t>250€ </a:t>
            </a:r>
            <a:r>
              <a:rPr lang="ru-RU" dirty="0">
                <a:solidFill>
                  <a:srgbClr val="303030"/>
                </a:solidFill>
              </a:rPr>
              <a:t>- </a:t>
            </a:r>
            <a:r>
              <a:rPr lang="ru-RU" dirty="0" smtClean="0">
                <a:solidFill>
                  <a:srgbClr val="303030"/>
                </a:solidFill>
              </a:rPr>
              <a:t>400</a:t>
            </a:r>
            <a:r>
              <a:rPr lang="ru-RU" dirty="0">
                <a:solidFill>
                  <a:srgbClr val="303030"/>
                </a:solidFill>
              </a:rPr>
              <a:t>€ в месяц + </a:t>
            </a:r>
            <a:r>
              <a:rPr lang="ru-RU" b="1" u="sng" dirty="0">
                <a:solidFill>
                  <a:srgbClr val="303030"/>
                </a:solidFill>
              </a:rPr>
              <a:t>чаевые.</a:t>
            </a:r>
            <a:r>
              <a:rPr lang="ru-RU" dirty="0">
                <a:solidFill>
                  <a:srgbClr val="303030"/>
                </a:solidFill>
              </a:rPr>
              <a:t> Дополнительные бонусы от 30€ до 50€ за хорошо выполненную работу, 60€ </a:t>
            </a:r>
            <a:r>
              <a:rPr lang="ru-RU" dirty="0" smtClean="0">
                <a:solidFill>
                  <a:srgbClr val="303030"/>
                </a:solidFill>
              </a:rPr>
              <a:t>-100</a:t>
            </a:r>
            <a:r>
              <a:rPr lang="ru-RU" dirty="0">
                <a:solidFill>
                  <a:srgbClr val="303030"/>
                </a:solidFill>
              </a:rPr>
              <a:t>€ </a:t>
            </a:r>
            <a:r>
              <a:rPr lang="ru-RU" dirty="0" err="1">
                <a:solidFill>
                  <a:srgbClr val="303030"/>
                </a:solidFill>
              </a:rPr>
              <a:t>единоразово</a:t>
            </a:r>
            <a:r>
              <a:rPr lang="ru-RU" dirty="0">
                <a:solidFill>
                  <a:srgbClr val="303030"/>
                </a:solidFill>
              </a:rPr>
              <a:t>, для покрытия расходов на транспорт и </a:t>
            </a:r>
            <a:r>
              <a:rPr lang="ru-RU" b="1" dirty="0" smtClean="0">
                <a:solidFill>
                  <a:srgbClr val="303030"/>
                </a:solidFill>
              </a:rPr>
              <a:t>бесплатная</a:t>
            </a:r>
            <a:r>
              <a:rPr lang="ru-RU" dirty="0" smtClean="0">
                <a:solidFill>
                  <a:srgbClr val="303030"/>
                </a:solidFill>
              </a:rPr>
              <a:t> страховка (болгарская)</a:t>
            </a:r>
            <a:endParaRPr lang="ru-RU" dirty="0">
              <a:solidFill>
                <a:srgbClr val="303030"/>
              </a:solidFill>
            </a:endParaRP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140968"/>
            <a:ext cx="4143375" cy="282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13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1368152"/>
          </a:xfrm>
        </p:spPr>
        <p:txBody>
          <a:bodyPr>
            <a:normAutofit/>
          </a:bodyPr>
          <a:lstStyle/>
          <a:p>
            <a:pPr marL="320040" lvl="1" indent="0">
              <a:buClr>
                <a:srgbClr val="AD0101"/>
              </a:buClr>
              <a:buNone/>
            </a:pPr>
            <a:r>
              <a:rPr lang="ru-RU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3. </a:t>
            </a:r>
            <a:r>
              <a:rPr lang="ru-RU" sz="2600" b="1" dirty="0" smtClean="0">
                <a:solidFill>
                  <a:srgbClr val="303030"/>
                </a:solidFill>
              </a:rPr>
              <a:t>Лучшие горнолыжные курорты </a:t>
            </a:r>
            <a:r>
              <a:rPr lang="ru-RU" sz="2600" b="1" dirty="0">
                <a:solidFill>
                  <a:srgbClr val="303030"/>
                </a:solidFill>
              </a:rPr>
              <a:t>для стажировки: </a:t>
            </a:r>
            <a:r>
              <a:rPr lang="ru-RU" sz="2600" dirty="0">
                <a:solidFill>
                  <a:srgbClr val="303030"/>
                </a:solidFill>
              </a:rPr>
              <a:t>курортные комплексы </a:t>
            </a:r>
            <a:r>
              <a:rPr lang="ru-RU" sz="2600" dirty="0" err="1">
                <a:solidFill>
                  <a:srgbClr val="303030"/>
                </a:solidFill>
              </a:rPr>
              <a:t>Банско</a:t>
            </a:r>
            <a:r>
              <a:rPr lang="ru-RU" sz="2600" dirty="0">
                <a:solidFill>
                  <a:srgbClr val="303030"/>
                </a:solidFill>
              </a:rPr>
              <a:t>, </a:t>
            </a:r>
            <a:r>
              <a:rPr lang="ru-RU" sz="2600" dirty="0" err="1">
                <a:solidFill>
                  <a:srgbClr val="303030"/>
                </a:solidFill>
              </a:rPr>
              <a:t>Боровец</a:t>
            </a:r>
            <a:r>
              <a:rPr lang="ru-RU" sz="2600" dirty="0">
                <a:solidFill>
                  <a:srgbClr val="303030"/>
                </a:solidFill>
              </a:rPr>
              <a:t>, </a:t>
            </a:r>
            <a:r>
              <a:rPr lang="ru-RU" sz="2600" dirty="0" err="1" smtClean="0">
                <a:solidFill>
                  <a:srgbClr val="303030"/>
                </a:solidFill>
              </a:rPr>
              <a:t>Пампорово</a:t>
            </a:r>
            <a:r>
              <a:rPr lang="ru-RU" sz="2600" dirty="0" smtClean="0">
                <a:solidFill>
                  <a:srgbClr val="303030"/>
                </a:solidFill>
              </a:rPr>
              <a:t>, София</a:t>
            </a:r>
            <a:endParaRPr lang="ru-RU" sz="2600" dirty="0">
              <a:solidFill>
                <a:srgbClr val="303030"/>
              </a:solidFill>
            </a:endParaRP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909" y="4221088"/>
            <a:ext cx="4742925" cy="26369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4644007" cy="30963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7" y="1411057"/>
            <a:ext cx="4499993" cy="32525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7" y="4498471"/>
            <a:ext cx="4499993" cy="235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36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4" name="TextBox 13"/>
          <p:cNvSpPr txBox="1"/>
          <p:nvPr/>
        </p:nvSpPr>
        <p:spPr>
          <a:xfrm>
            <a:off x="30139" y="836712"/>
            <a:ext cx="73083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4. </a:t>
            </a:r>
            <a:r>
              <a:rPr lang="ru-RU" sz="3200" b="1" dirty="0"/>
              <a:t>Работа в лучших сетевых гостиницах Болгарии:</a:t>
            </a:r>
            <a:endParaRPr lang="uk-UA" sz="3200" b="1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216" y="2228447"/>
            <a:ext cx="190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415287"/>
            <a:ext cx="2408237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15287"/>
            <a:ext cx="1590675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12" y="4358648"/>
            <a:ext cx="2365375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853" y="4060198"/>
            <a:ext cx="1736725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785" y="5373216"/>
            <a:ext cx="2743200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152" y="4149080"/>
            <a:ext cx="2146300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55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571999" cy="289768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27384"/>
            <a:ext cx="4572000" cy="30494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7" y="3561828"/>
            <a:ext cx="4794432" cy="32961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358" y="3926346"/>
            <a:ext cx="4395335" cy="29316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026" y="2564905"/>
            <a:ext cx="2664292" cy="17770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358" y="2555193"/>
            <a:ext cx="2682384" cy="1780684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5382392" y="2929481"/>
            <a:ext cx="40999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a-DK" sz="2000" dirty="0">
                <a:solidFill>
                  <a:prstClr val="black"/>
                </a:solidFill>
              </a:rPr>
              <a:t>REGNUM &amp; SPA Apart Hotel 5* Банско</a:t>
            </a:r>
            <a:endParaRPr lang="uk-UA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92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 descr="C:\Users\manager2\Desktop\i1382^cimgpsh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51" y="0"/>
            <a:ext cx="4353785" cy="3222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manager2\Desktop\i1383^cimgpsh_or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035" y="0"/>
            <a:ext cx="4801966" cy="318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manager2\Desktop\i1384^cimgpsh_ori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8" y="3668705"/>
            <a:ext cx="4801036" cy="3189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manager2\Desktop\i1385^cimgpsh_ori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89913"/>
            <a:ext cx="4889125" cy="366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93359" y="3222821"/>
            <a:ext cx="37925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da-DK" dirty="0">
                <a:solidFill>
                  <a:prstClr val="black"/>
                </a:solidFill>
              </a:rPr>
              <a:t>Maria-Antoaneta </a:t>
            </a:r>
            <a:r>
              <a:rPr lang="da-DK" dirty="0" smtClean="0">
                <a:solidFill>
                  <a:prstClr val="black"/>
                </a:solidFill>
              </a:rPr>
              <a:t>Residence</a:t>
            </a:r>
            <a:r>
              <a:rPr lang="ru-RU" dirty="0" smtClean="0">
                <a:solidFill>
                  <a:prstClr val="black"/>
                </a:solidFill>
              </a:rPr>
              <a:t> 3</a:t>
            </a:r>
            <a:r>
              <a:rPr lang="da-DK" dirty="0" smtClean="0">
                <a:solidFill>
                  <a:prstClr val="black"/>
                </a:solidFill>
              </a:rPr>
              <a:t>* </a:t>
            </a:r>
            <a:r>
              <a:rPr lang="da-DK" dirty="0">
                <a:solidFill>
                  <a:prstClr val="black"/>
                </a:solidFill>
              </a:rPr>
              <a:t>Банско</a:t>
            </a:r>
            <a:endParaRPr lang="uk-U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40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4139952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Помощник повара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uk-UA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076" name="Picture 4" descr="C:\Users\manager2\Desktop\2222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1" y="4340376"/>
            <a:ext cx="5333999" cy="255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anager2\Desktop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" y="3594485"/>
            <a:ext cx="3810001" cy="397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manager2\Desktop\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1449494"/>
            <a:ext cx="3810001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manager2\Desktop\6212a571fa61455e8824aebaec2759f2-002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8" y="373537"/>
            <a:ext cx="5298506" cy="397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75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80597" y="276804"/>
            <a:ext cx="3163403" cy="1930226"/>
          </a:xfrm>
        </p:spPr>
        <p:txBody>
          <a:bodyPr>
            <a:noAutofit/>
          </a:bodyPr>
          <a:lstStyle/>
          <a:p>
            <a:pPr algn="l"/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</a:rPr>
              <a:t>Официант</a:t>
            </a: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uk-UA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098" name="Picture 2" descr="C:\Users\manager2\Desktop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59" y="2483834"/>
            <a:ext cx="3141557" cy="211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anager2\Desktop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603440"/>
            <a:ext cx="3131839" cy="225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manager2\Desktop\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012161" cy="2483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manager2\Desktop\Стажировка\6212a571fa61455e8824aebaec2759f2-00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83834"/>
            <a:ext cx="6012159" cy="4374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6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nager2\Desktop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3588"/>
            <a:ext cx="5132840" cy="249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manager2\Desktop\2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75" b="99500" l="1751" r="985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245796"/>
            <a:ext cx="3185605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022123" y="1599465"/>
            <a:ext cx="2210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</a:rPr>
              <a:t>ГОРНИЧНЫЕ</a:t>
            </a:r>
            <a:endParaRPr lang="en-US" sz="1400" b="1" dirty="0" smtClean="0">
              <a:solidFill>
                <a:schemeClr val="accent6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52712" y="411246"/>
            <a:ext cx="213552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</a:rPr>
              <a:t>ШВЕЙЦАРЫ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Impact" panose="020B0806030902050204" pitchFamily="34" charset="0"/>
            </a:endParaRPr>
          </a:p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</a:rPr>
              <a:t>и</a:t>
            </a:r>
            <a:endParaRPr lang="ru-RU" sz="3600" b="1" dirty="0" smtClean="0">
              <a:solidFill>
                <a:schemeClr val="accent6">
                  <a:lumMod val="75000"/>
                </a:schemeClr>
              </a:solidFill>
              <a:latin typeface="Impact" panose="020B0806030902050204" pitchFamily="34" charset="0"/>
            </a:endParaRPr>
          </a:p>
        </p:txBody>
      </p:sp>
      <p:pic>
        <p:nvPicPr>
          <p:cNvPr id="4098" name="Picture 2" descr="C:\Users\manager2\Desktop\Стажировка\6212a571fa61455e8824aebaec2759f2-00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11246"/>
            <a:ext cx="5580113" cy="3969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844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30327" y="764704"/>
            <a:ext cx="4032448" cy="2148813"/>
          </a:xfrm>
        </p:spPr>
        <p:txBody>
          <a:bodyPr/>
          <a:lstStyle/>
          <a:p>
            <a:pPr algn="r"/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</a:rPr>
              <a:t>Администратор</a:t>
            </a: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1400" dirty="0" smtClean="0">
                <a:solidFill>
                  <a:schemeClr val="bg2">
                    <a:lumMod val="50000"/>
                  </a:schemeClr>
                </a:solidFill>
              </a:rPr>
              <a:t>(*обязательным является </a:t>
            </a:r>
            <a:br>
              <a:rPr lang="ru-RU" sz="14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1400" dirty="0" smtClean="0">
                <a:solidFill>
                  <a:schemeClr val="bg2">
                    <a:lumMod val="50000"/>
                  </a:schemeClr>
                </a:solidFill>
              </a:rPr>
              <a:t>знание английского или </a:t>
            </a:r>
            <a:br>
              <a:rPr lang="ru-RU" sz="14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1400" dirty="0" smtClean="0">
                <a:solidFill>
                  <a:schemeClr val="bg2">
                    <a:lumMod val="50000"/>
                  </a:schemeClr>
                </a:solidFill>
              </a:rPr>
              <a:t>немецкого языков)</a:t>
            </a:r>
            <a:endParaRPr lang="uk-UA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manager2\Desktop\service_concierge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428" b="100000" l="0" r="89748">
                        <a14:foregroundMark x1="71451" y1="66667" x2="71451" y2="66667"/>
                        <a14:foregroundMark x1="71451" y1="66667" x2="71451" y2="66667"/>
                        <a14:backgroundMark x1="56309" y1="49158" x2="56309" y2="49158"/>
                        <a14:backgroundMark x1="58517" y1="47811" x2="58517" y2="47811"/>
                        <a14:backgroundMark x1="58517" y1="47811" x2="58517" y2="47811"/>
                        <a14:backgroundMark x1="61356" y1="46128" x2="61356" y2="46128"/>
                        <a14:backgroundMark x1="61356" y1="46128" x2="61356" y2="46128"/>
                        <a14:backgroundMark x1="67192" y1="46128" x2="67192" y2="46128"/>
                        <a14:backgroundMark x1="67192" y1="45455" x2="67192" y2="45455"/>
                        <a14:backgroundMark x1="53785" y1="46128" x2="53785" y2="46128"/>
                        <a14:backgroundMark x1="53785" y1="46128" x2="53785" y2="46128"/>
                        <a14:backgroundMark x1="49211" y1="45455" x2="49211" y2="45455"/>
                        <a14:backgroundMark x1="49211" y1="45455" x2="49211" y2="45455"/>
                        <a14:backgroundMark x1="42429" y1="46801" x2="42429" y2="46801"/>
                        <a14:backgroundMark x1="42429" y1="46801" x2="42429" y2="46801"/>
                        <a14:backgroundMark x1="74921" y1="68350" x2="74921" y2="68350"/>
                        <a14:backgroundMark x1="43060" y1="71717" x2="43060" y2="71717"/>
                        <a14:backgroundMark x1="43060" y1="71717" x2="43060" y2="71717"/>
                        <a14:backgroundMark x1="33912" y1="78788" x2="33912" y2="78788"/>
                        <a14:backgroundMark x1="33912" y1="78788" x2="33912" y2="78788"/>
                        <a14:backgroundMark x1="27760" y1="82155" x2="27760" y2="82155"/>
                        <a14:backgroundMark x1="27760" y1="82155" x2="27760" y2="82155"/>
                        <a14:backgroundMark x1="19085" y1="84512" x2="19085" y2="84512"/>
                        <a14:backgroundMark x1="19085" y1="84512" x2="19085" y2="84512"/>
                        <a14:backgroundMark x1="23975" y1="81145" x2="23975" y2="81145"/>
                        <a14:backgroundMark x1="23975" y1="81145" x2="23975" y2="81145"/>
                        <a14:backgroundMark x1="77918" y1="97980" x2="77918" y2="97980"/>
                        <a14:backgroundMark x1="72871" y1="97643" x2="72871" y2="97643"/>
                        <a14:backgroundMark x1="67350" y1="97980" x2="67350" y2="97980"/>
                        <a14:backgroundMark x1="82334" y1="94276" x2="82334" y2="94276"/>
                        <a14:backgroundMark x1="83912" y1="93266" x2="83912" y2="93266"/>
                        <a14:backgroundMark x1="84700" y1="91582" x2="84700" y2="91582"/>
                        <a14:backgroundMark x1="60883" y1="96633" x2="60883" y2="96633"/>
                        <a14:backgroundMark x1="64984" y1="95623" x2="64984" y2="95623"/>
                        <a14:backgroundMark x1="64984" y1="95623" x2="64984" y2="95623"/>
                        <a14:backgroundMark x1="63407" y1="95960" x2="63407" y2="95960"/>
                        <a14:backgroundMark x1="63407" y1="95960" x2="63407" y2="95960"/>
                        <a14:backgroundMark x1="61830" y1="95286" x2="61830" y2="95286"/>
                        <a14:backgroundMark x1="61830" y1="95286" x2="61830" y2="95286"/>
                        <a14:backgroundMark x1="58044" y1="97643" x2="58044" y2="97643"/>
                        <a14:backgroundMark x1="58044" y1="97643" x2="58044" y2="97643"/>
                        <a14:backgroundMark x1="56782" y1="94276" x2="56782" y2="94276"/>
                        <a14:backgroundMark x1="56782" y1="94276" x2="56782" y2="94276"/>
                        <a14:backgroundMark x1="47792" y1="81818" x2="47792" y2="81818"/>
                        <a14:backgroundMark x1="47792" y1="81818" x2="47792" y2="81818"/>
                        <a14:backgroundMark x1="49842" y1="76768" x2="49842" y2="76768"/>
                        <a14:backgroundMark x1="49842" y1="76768" x2="49842" y2="76768"/>
                        <a14:backgroundMark x1="39117" y1="78788" x2="39117" y2="78788"/>
                        <a14:backgroundMark x1="39117" y1="78788" x2="39117" y2="78788"/>
                        <a14:backgroundMark x1="32334" y1="88889" x2="32334" y2="88889"/>
                        <a14:backgroundMark x1="32334" y1="88889" x2="32334" y2="88889"/>
                        <a14:backgroundMark x1="35489" y1="93266" x2="35489" y2="93266"/>
                        <a14:backgroundMark x1="35489" y1="93266" x2="35489" y2="93266"/>
                        <a14:backgroundMark x1="21609" y1="94276" x2="21609" y2="94276"/>
                        <a14:backgroundMark x1="21609" y1="94276" x2="21609" y2="94276"/>
                        <a14:backgroundMark x1="27129" y1="91582" x2="27129" y2="91582"/>
                        <a14:backgroundMark x1="27129" y1="91582" x2="27129" y2="91582"/>
                        <a14:backgroundMark x1="17981" y1="86532" x2="17981" y2="86532"/>
                        <a14:backgroundMark x1="17981" y1="86532" x2="17981" y2="865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6632"/>
            <a:ext cx="4706681" cy="22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manager2\Desktop\Стажировка\6212a571fa61455e8824aebaec2759f2-00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564904"/>
            <a:ext cx="5998359" cy="4293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manager2\Desktop\239274_700x46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359" y="4714420"/>
            <a:ext cx="3145640" cy="214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01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nager2\Desktop\1441654165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46" y="2636912"/>
            <a:ext cx="2724913" cy="3517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nager2\Desktop\36023_62019_La-Marquise-Luxury-Resort-Complex_04_beach_BAR 1348-61 DFV 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771" y="0"/>
            <a:ext cx="6012162" cy="235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827584" y="63186"/>
            <a:ext cx="2483768" cy="229283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</a:rPr>
              <a:t>Бармен</a:t>
            </a: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uk-UA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manager2\Desktop\Стажировка\6212a571fa61455e8824aebaec2759f2-00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772" y="2355579"/>
            <a:ext cx="6003228" cy="4502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40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0" y="476672"/>
            <a:ext cx="9144000" cy="674136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z="4000" i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Также, дополнительно, есть вакансии:</a:t>
            </a:r>
          </a:p>
          <a:p>
            <a:pPr marL="594360" lvl="2" indent="0">
              <a:buNone/>
            </a:pP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Повар</a:t>
            </a: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1400" dirty="0">
                <a:solidFill>
                  <a:schemeClr val="bg2">
                    <a:lumMod val="75000"/>
                  </a:schemeClr>
                </a:solidFill>
              </a:rPr>
              <a:t>(*только квалифицированный</a:t>
            </a:r>
            <a:r>
              <a:rPr lang="ru-RU" sz="1400" dirty="0" smtClean="0">
                <a:solidFill>
                  <a:schemeClr val="bg2">
                    <a:lumMod val="75000"/>
                  </a:schemeClr>
                </a:solidFill>
              </a:rPr>
              <a:t>)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Аниматор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Мойщик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Прачка</a:t>
            </a:r>
            <a:r>
              <a:rPr lang="uk-UA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uk-UA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uk-UA" sz="28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Помощник</a:t>
            </a:r>
            <a:r>
              <a:rPr lang="uk-UA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8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официанта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Охранник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Спасатель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Садовник</a:t>
            </a:r>
            <a:r>
              <a:rPr lang="en-US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400" dirty="0">
                <a:solidFill>
                  <a:schemeClr val="bg2">
                    <a:lumMod val="75000"/>
                  </a:schemeClr>
                </a:solidFill>
              </a:rPr>
              <a:t>(*только квалифицированный</a:t>
            </a:r>
            <a:r>
              <a:rPr lang="ru-RU" sz="1400" dirty="0" smtClean="0">
                <a:solidFill>
                  <a:schemeClr val="bg2">
                    <a:lumMod val="75000"/>
                  </a:schemeClr>
                </a:solidFill>
              </a:rPr>
              <a:t>)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28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Гигиентист</a:t>
            </a: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Мастер электрик/сантехник </a:t>
            </a:r>
            <a:r>
              <a:rPr lang="ru-RU" sz="1400" dirty="0">
                <a:solidFill>
                  <a:schemeClr val="bg2">
                    <a:lumMod val="75000"/>
                  </a:schemeClr>
                </a:solidFill>
              </a:rPr>
              <a:t>(*только квалифицированный</a:t>
            </a:r>
            <a:r>
              <a:rPr lang="ru-RU" sz="1400" dirty="0" smtClean="0">
                <a:solidFill>
                  <a:schemeClr val="bg2">
                    <a:lumMod val="75000"/>
                  </a:schemeClr>
                </a:solidFill>
              </a:rPr>
              <a:t>)</a:t>
            </a:r>
          </a:p>
          <a:p>
            <a:pPr marL="594360" lvl="2" indent="0">
              <a:buNone/>
            </a:pPr>
            <a:r>
              <a:rPr lang="ru-RU" sz="2800" i="1" dirty="0" smtClean="0"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Строители</a:t>
            </a:r>
            <a:endParaRPr lang="ru-RU" sz="1400" dirty="0">
              <a:solidFill>
                <a:schemeClr val="bg2">
                  <a:lumMod val="75000"/>
                </a:schemeClr>
              </a:solidFill>
            </a:endParaRPr>
          </a:p>
          <a:p>
            <a:pPr marL="45720" indent="0">
              <a:buNone/>
            </a:pPr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7170" name="Picture 2" descr="C:\Users\manager2\Desktop\vacanc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663" y="1658938"/>
            <a:ext cx="3190875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38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9599" y="388300"/>
            <a:ext cx="87428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3600" b="1" dirty="0" smtClean="0"/>
              <a:t>  </a:t>
            </a:r>
            <a:r>
              <a:rPr lang="ru-RU" sz="3600" b="1" dirty="0" smtClean="0"/>
              <a:t>Подробная информация:</a:t>
            </a:r>
          </a:p>
          <a:p>
            <a:endParaRPr lang="en-US" sz="2400" i="1" dirty="0" smtClean="0"/>
          </a:p>
          <a:p>
            <a:r>
              <a:rPr lang="en-US" sz="2400" i="1" dirty="0"/>
              <a:t> </a:t>
            </a:r>
            <a:r>
              <a:rPr lang="en-US" sz="2400" i="1" dirty="0" smtClean="0"/>
              <a:t>            </a:t>
            </a:r>
            <a:r>
              <a:rPr lang="ru-RU" sz="2400" i="1" dirty="0" smtClean="0"/>
              <a:t>048 </a:t>
            </a:r>
            <a:r>
              <a:rPr lang="ru-RU" sz="2400" i="1" dirty="0"/>
              <a:t>784 22 </a:t>
            </a:r>
            <a:r>
              <a:rPr lang="ru-RU" sz="2400" i="1" dirty="0" smtClean="0"/>
              <a:t>06       или                 050 </a:t>
            </a:r>
            <a:r>
              <a:rPr lang="ru-RU" sz="2400" i="1" dirty="0"/>
              <a:t>416 46 76</a:t>
            </a:r>
            <a:endParaRPr lang="en-US" sz="2400" i="1" dirty="0" smtClean="0"/>
          </a:p>
          <a:p>
            <a:endParaRPr lang="en-US" sz="2400" i="1" dirty="0"/>
          </a:p>
          <a:p>
            <a:r>
              <a:rPr lang="en-US" sz="2400" i="1" dirty="0" smtClean="0"/>
              <a:t>              work@almariss.com.ua</a:t>
            </a:r>
            <a:r>
              <a:rPr lang="en-US" sz="2000" dirty="0" smtClean="0"/>
              <a:t>    </a:t>
            </a:r>
            <a:r>
              <a:rPr lang="ru-RU" sz="2000" dirty="0" smtClean="0"/>
              <a:t>       </a:t>
            </a:r>
            <a:r>
              <a:rPr lang="en-US" sz="2000" dirty="0" smtClean="0"/>
              <a:t> </a:t>
            </a:r>
            <a:r>
              <a:rPr lang="ru-RU" sz="2000" dirty="0" smtClean="0"/>
              <a:t>    </a:t>
            </a:r>
            <a:r>
              <a:rPr lang="en-US" sz="2400" i="1" dirty="0" smtClean="0"/>
              <a:t>www.almariss.com.ua</a:t>
            </a:r>
            <a:endParaRPr lang="uk-UA" sz="24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</p:txBody>
      </p:sp>
      <p:pic>
        <p:nvPicPr>
          <p:cNvPr id="1027" name="Picture 3" descr="G:\no-translate-detected_318-312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29" y="2024821"/>
            <a:ext cx="432047" cy="43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:\no-translate-detected_318-315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7628" y="1268760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no-translate-detected_318-609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833" y="2024821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manager2\Desktop\^A25163A5CC20EC2E8A17EA633E6626200FD90FC9748895F6EB^pimgpsh_fullsize_distr.pn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34117"/>
            <a:ext cx="2742492" cy="355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manager2\Desktop\^78C4F2A83AF5F68FD162E93BA9AD83C2DC66591B133D4DCA4C^pimgpsh_fullsize_dist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7" y="2517172"/>
            <a:ext cx="2753346" cy="357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G:\mobile-phone_318-7047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833" y="1268760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4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435</TotalTime>
  <Words>165</Words>
  <Application>Microsoft Office PowerPoint</Application>
  <PresentationFormat>Экран (4:3)</PresentationFormat>
  <Paragraphs>43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NewsPrint</vt:lpstr>
      <vt:lpstr>Презентация PowerPoint</vt:lpstr>
      <vt:lpstr>Презентация PowerPoint</vt:lpstr>
      <vt:lpstr>Презентация PowerPoint</vt:lpstr>
      <vt:lpstr>Программа трудоустройства  на сезонную работу в Республике Болгария </vt:lpstr>
      <vt:lpstr>Преимущества программы: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Помощник повара </vt:lpstr>
      <vt:lpstr>Официант </vt:lpstr>
      <vt:lpstr>Презентация PowerPoint</vt:lpstr>
      <vt:lpstr>Администратор  (*обязательным является  знание английского или  немецкого языков)</vt:lpstr>
      <vt:lpstr>Бармен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manager2</dc:creator>
  <cp:lastModifiedBy>manager2</cp:lastModifiedBy>
  <cp:revision>39</cp:revision>
  <dcterms:created xsi:type="dcterms:W3CDTF">2017-09-22T12:13:59Z</dcterms:created>
  <dcterms:modified xsi:type="dcterms:W3CDTF">2018-10-08T12:20:21Z</dcterms:modified>
</cp:coreProperties>
</file>